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tassiya Vassilevskaya" initials="AV" lastIdx="0" clrIdx="0">
    <p:extLst>
      <p:ext uri="{19B8F6BF-5375-455C-9EA6-DF929625EA0E}">
        <p15:presenceInfo xmlns:p15="http://schemas.microsoft.com/office/powerpoint/2012/main" userId="f9dcd6e9a99cba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5249" y="1524000"/>
            <a:ext cx="8841503" cy="3200400"/>
          </a:xfrm>
        </p:spPr>
        <p:txBody>
          <a:bodyPr rtlCol="0">
            <a:no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5250" y="4876800"/>
            <a:ext cx="7164665" cy="990600"/>
          </a:xfrm>
        </p:spPr>
        <p:txBody>
          <a:bodyPr lIns="91440"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38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Альтернатив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394777" y="0"/>
            <a:ext cx="679722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5486241" y="0"/>
            <a:ext cx="6705758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171" y="685800"/>
            <a:ext cx="4268312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171" y="4724400"/>
            <a:ext cx="4268312" cy="1447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&#10;"/>
          <p:cNvSpPr>
            <a:spLocks noGrp="1"/>
          </p:cNvSpPr>
          <p:nvPr>
            <p:ph type="pic" idx="1"/>
          </p:nvPr>
        </p:nvSpPr>
        <p:spPr>
          <a:xfrm>
            <a:off x="6096001" y="685800"/>
            <a:ext cx="5487829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10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6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78333" y="685801"/>
            <a:ext cx="1219519" cy="54864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4150" y="685800"/>
            <a:ext cx="8155523" cy="54864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5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35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1" y="3429000"/>
            <a:ext cx="9603702" cy="2286000"/>
          </a:xfrm>
        </p:spPr>
        <p:txBody>
          <a:bodyPr rtlCol="0" anchor="b">
            <a:normAutofit/>
          </a:bodyPr>
          <a:lstStyle>
            <a:lvl1pPr algn="l" rtl="0">
              <a:defRPr sz="48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4150" y="685800"/>
            <a:ext cx="7545765" cy="1066800"/>
          </a:xfrm>
        </p:spPr>
        <p:txBody>
          <a:bodyPr lIns="91440" rtlCol="0" anchor="t"/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0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4150" y="1828800"/>
            <a:ext cx="4649410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8439" y="1828801"/>
            <a:ext cx="4649413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45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4647586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4150" y="2438400"/>
            <a:ext cx="4649410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248440" y="1676400"/>
            <a:ext cx="4649412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8440" y="2438400"/>
            <a:ext cx="4649412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43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93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02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08171" y="0"/>
            <a:ext cx="4884835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699634" y="0"/>
            <a:ext cx="4701908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685800"/>
            <a:ext cx="3582333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1294150" y="4724400"/>
            <a:ext cx="3582333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685800"/>
            <a:ext cx="5486399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22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08171" y="0"/>
            <a:ext cx="4884835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13" name="Прямоугольник 12"/>
          <p:cNvSpPr/>
          <p:nvPr/>
        </p:nvSpPr>
        <p:spPr>
          <a:xfrm>
            <a:off x="699634" y="0"/>
            <a:ext cx="4701908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685800"/>
            <a:ext cx="3582333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4150" y="4724400"/>
            <a:ext cx="3582333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&#10;"/>
          <p:cNvSpPr>
            <a:spLocks noGrp="1"/>
          </p:cNvSpPr>
          <p:nvPr>
            <p:ph type="pic" idx="1"/>
          </p:nvPr>
        </p:nvSpPr>
        <p:spPr>
          <a:xfrm>
            <a:off x="6096001" y="685800"/>
            <a:ext cx="5487829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69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49" y="3810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4151" y="1828800"/>
            <a:ext cx="960370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4151" y="6400801"/>
            <a:ext cx="6326246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01496" y="6400801"/>
            <a:ext cx="1320403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524F6-A39C-4591-86B2-281615775E6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678332" y="6400801"/>
            <a:ext cx="1219520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32217-A49B-4E56-9B2F-6D59FE381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65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2160">
          <p15:clr>
            <a:srgbClr val="F26B43"/>
          </p15:clr>
        </p15:guide>
        <p15:guide id="4294967295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ÐÐ°ÑÑÐ¸Ð½ÐºÐ¸ Ð¿Ð¾ Ð·Ð°Ð¿ÑÐ¾ÑÑ ÑÑÐ°Ð»ÑÑÐºÐ¸Ðµ Ð³Ð¾ÑÑ Ð±Ð°Ð¶Ð¾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399" y="1589963"/>
            <a:ext cx="103632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Малахитовая шкатулка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Павла Петровича Бажова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9317" y="3087806"/>
            <a:ext cx="7164665" cy="9906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 140-летию писателя-фольклориста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1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263" y="174075"/>
            <a:ext cx="11116589" cy="1419372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Определите правильные характеристики, связывающие золото и огонь в образе </a:t>
            </a:r>
            <a:r>
              <a:rPr lang="ru-RU" dirty="0" err="1" smtClean="0"/>
              <a:t>Огневушки-поскакушки</a:t>
            </a:r>
            <a:endParaRPr lang="ru-RU" dirty="0"/>
          </a:p>
        </p:txBody>
      </p:sp>
      <p:pic>
        <p:nvPicPr>
          <p:cNvPr id="9228" name="Picture 12" descr="ÐÐ°ÑÑÐ¸Ð½ÐºÐ¸ Ð¿Ð¾ Ð·Ð°Ð¿ÑÐ¾ÑÑ Ð·Ð¾Ð»Ð¾ÑÐ¾ 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946" y="2351325"/>
            <a:ext cx="3291906" cy="324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ÐÐ°ÑÑÐ¸Ð½ÐºÐ¸ Ð¿Ð¾ Ð·Ð°Ð¿ÑÐ¾ÑÑ Ð¾Ð³Ð¾Ð½Ñ 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0" y="2351325"/>
            <a:ext cx="23526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4896" y="2238964"/>
            <a:ext cx="166204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корысть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614363" y="2900271"/>
            <a:ext cx="2737233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недоступность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331577" y="3546461"/>
            <a:ext cx="1208683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цвет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125369" y="4246718"/>
            <a:ext cx="162109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красота</a:t>
            </a:r>
            <a:endParaRPr lang="ru-RU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290633" y="4923730"/>
            <a:ext cx="129056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обман</a:t>
            </a:r>
            <a:endParaRPr lang="ru-RU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4919161" y="1577658"/>
            <a:ext cx="203351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опасность</a:t>
            </a:r>
            <a:endParaRPr lang="ru-RU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5054142" y="5600742"/>
            <a:ext cx="185767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ценность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9349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176284"/>
            <a:ext cx="9603701" cy="72446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Кто же они – герои сказов Бажова?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68550" y="1624789"/>
            <a:ext cx="4967785" cy="454741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Серебряное копытце </a:t>
            </a:r>
            <a:r>
              <a:rPr lang="ru-RU" dirty="0" smtClean="0"/>
              <a:t>– волшебный </a:t>
            </a:r>
            <a:r>
              <a:rPr lang="ru-RU" dirty="0"/>
              <a:t>«козёл», у которого на одной ноге серебряное копыто, там, где он этим копытом топнет — появится драгоценный камень</a:t>
            </a:r>
            <a:r>
              <a:rPr lang="ru-RU" dirty="0" smtClean="0"/>
              <a:t>. </a:t>
            </a:r>
          </a:p>
          <a:p>
            <a:pPr marL="0" indent="0" algn="just">
              <a:buNone/>
            </a:pPr>
            <a:r>
              <a:rPr lang="ru-RU" dirty="0" smtClean="0"/>
              <a:t>По </a:t>
            </a:r>
            <a:r>
              <a:rPr lang="ru-RU" dirty="0"/>
              <a:t>Уральской легенде, действительно ходил по Уралу такой “серебряный олень</a:t>
            </a:r>
            <a:r>
              <a:rPr lang="ru-RU" dirty="0" smtClean="0"/>
              <a:t>” – хранитель </a:t>
            </a:r>
            <a:r>
              <a:rPr lang="ru-RU" dirty="0"/>
              <a:t>богатства, и его разновидности –“лось – золотые рога”, “козел – серебряное копытце".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41709" y="900753"/>
            <a:ext cx="9603701" cy="56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Мифологические персонажи</a:t>
            </a:r>
            <a:endParaRPr lang="ru-RU" dirty="0"/>
          </a:p>
        </p:txBody>
      </p:sp>
      <p:sp>
        <p:nvSpPr>
          <p:cNvPr id="10" name="Управляющая кнопка: справка 9">
            <a:hlinkClick r:id="" action="ppaction://hlinkshowjump?jump=nextslide" highlightClick="1"/>
          </p:cNvPr>
          <p:cNvSpPr/>
          <p:nvPr/>
        </p:nvSpPr>
        <p:spPr>
          <a:xfrm>
            <a:off x="11286699" y="5503461"/>
            <a:ext cx="809767" cy="668740"/>
          </a:xfrm>
          <a:prstGeom prst="actionButtonHelp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ÐÐ¾ÑÐ¾Ð¶ÐµÐµ Ð¸Ð·Ð¾Ð±ÑÐ°Ð¶ÐµÐ½Ð¸Ðµ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6" r="7368"/>
          <a:stretch/>
        </p:blipFill>
        <p:spPr bwMode="auto">
          <a:xfrm>
            <a:off x="313898" y="1624789"/>
            <a:ext cx="5504288" cy="454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98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060" y="326409"/>
            <a:ext cx="6167695" cy="806355"/>
          </a:xfrm>
        </p:spPr>
        <p:txBody>
          <a:bodyPr>
            <a:normAutofit/>
          </a:bodyPr>
          <a:lstStyle/>
          <a:p>
            <a:r>
              <a:rPr lang="ru-RU" dirty="0" smtClean="0"/>
              <a:t>Работа с мультфильмом</a:t>
            </a:r>
            <a:endParaRPr lang="ru-RU" dirty="0"/>
          </a:p>
        </p:txBody>
      </p:sp>
      <p:pic>
        <p:nvPicPr>
          <p:cNvPr id="5" name="фрагмент сказа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060" y="1310185"/>
            <a:ext cx="6167695" cy="493373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58120" y="1834900"/>
            <a:ext cx="4649413" cy="279169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ru-RU" dirty="0" smtClean="0"/>
              <a:t>Посмотрите фрагмент мультфильма «Серебряное копытце» (1977, </a:t>
            </a:r>
            <a:r>
              <a:rPr lang="ru-RU" dirty="0" err="1" smtClean="0"/>
              <a:t>реж</a:t>
            </a:r>
            <a:r>
              <a:rPr lang="ru-RU" dirty="0" smtClean="0"/>
              <a:t>. </a:t>
            </a:r>
            <a:r>
              <a:rPr lang="ru-RU" dirty="0" err="1" smtClean="0"/>
              <a:t>Г.Сокольский</a:t>
            </a:r>
            <a:r>
              <a:rPr lang="ru-RU" dirty="0" smtClean="0"/>
              <a:t>), в котором </a:t>
            </a:r>
            <a:r>
              <a:rPr lang="ru-RU" dirty="0" err="1" smtClean="0"/>
              <a:t>Кокованя</a:t>
            </a:r>
            <a:r>
              <a:rPr lang="ru-RU" dirty="0" smtClean="0"/>
              <a:t> рассказывает о Серебряном копытце. На кого же больше похож этот сказочный персонаж?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40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ÐÐ°ÑÑÐ¸Ð½ÐºÐ¸ Ð¿Ð¾ Ð·Ð°Ð¿ÑÐ¾ÑÑ ÑÐºÐ°Ð·Ñ Ð±Ð°Ð¶Ð¾Ð²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447" y="2182873"/>
            <a:ext cx="2405555" cy="329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4150" y="244522"/>
            <a:ext cx="9603701" cy="56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Обмен мнениями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62997" y="805218"/>
            <a:ext cx="10866005" cy="1132344"/>
          </a:xfrm>
          <a:prstGeom prst="snip2DiagRect">
            <a:avLst>
              <a:gd name="adj1" fmla="val 0"/>
              <a:gd name="adj2" fmla="val 3789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Прочитайте несколько интересных фактов о П.П. Бажове. Обсудите, с чем связан вневременной интерес к его произведениям?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906614" y="2988861"/>
            <a:ext cx="7622388" cy="3416320"/>
          </a:xfrm>
          <a:prstGeom prst="wedgeRectCallout">
            <a:avLst>
              <a:gd name="adj1" fmla="val -59507"/>
              <a:gd name="adj2" fmla="val -5455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Книгу </a:t>
            </a:r>
            <a:r>
              <a:rPr lang="ru-RU" dirty="0"/>
              <a:t>«Малахитовая шкатулка» знали еще до Великой Отечественной войны, но именно в военные годы знание это стало полным. Тогда писатель получал много писем от фронтовиков с просьбой прислать им книгу. Вот как писал один боец: «Убедительно просим Вас прислать нам Вашу «Малахитовую шкатулку». Нам хочется в минуты перерыва между боями прочитать Вашу книгу еще раз. Не откажите в просьбе. Пришлите книгу, мы с ней пойдем на Берлин». Конечно, просьбу П. П. Бажов выполнил, а солдаты сдержали слово: «Малахитовая шкатулка» побывала даже в Рейхстаге! Об этом писатель узнал через несколько лет после победы от фронтовика, навестившего его в 1949 году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 descr="ÐÐ°ÑÑÐ¸Ð½ÐºÐ¸ Ð¿Ð¾ Ð·Ð°Ð¿ÑÐ¾ÑÑ ÑÐºÐ°Ð·Ñ Ð±Ð°Ð¶Ð¾Ð²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0" y="2156347"/>
            <a:ext cx="23812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36887" y="2897298"/>
            <a:ext cx="7622388" cy="2585323"/>
          </a:xfrm>
          <a:prstGeom prst="wedgeRectCallout">
            <a:avLst>
              <a:gd name="adj1" fmla="val 54189"/>
              <a:gd name="adj2" fmla="val -52438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«Малахитовая шкатулка», повествующая о суровом таинственном крае и его людях, шагнула с уральских гор и прошла по всему миру от Исландии до Индии. Эта книга, прославившая Урал, одна из самых издаваемых по сей день. Творчество уральского писателя переведено на 64 языка народов мира и выпущено 263 издания сказов и повестей П. П. Бажова на иностранных языках. Все книги Бажова, скромные и яркие, иногда со странными и смешными для </a:t>
            </a:r>
            <a:r>
              <a:rPr lang="ru-RU" dirty="0" smtClean="0"/>
              <a:t>иллюстрациями</a:t>
            </a:r>
            <a:r>
              <a:rPr lang="ru-RU" dirty="0"/>
              <a:t>, свидетельствуют о популярности «Малахитовой шкатулки» в нашем большом мире.</a:t>
            </a:r>
          </a:p>
        </p:txBody>
      </p:sp>
    </p:spTree>
    <p:extLst>
      <p:ext uri="{BB962C8B-B14F-4D97-AF65-F5344CB8AC3E}">
        <p14:creationId xmlns:p14="http://schemas.microsoft.com/office/powerpoint/2010/main" val="43882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Послесловие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294151" y="1828800"/>
            <a:ext cx="9603701" cy="212905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Однажды Альберта Эйнштейна спросили, как мы можем сделать наших детей умнее. Его ответ был простым и мудрым. Если вы хотите, чтобы ваши дети были умны, сказал он, читайте им сказки. Если вы хотите, чтобы они были еще умнее, читайте им еще больше сказок. Он понимал ценность чтения и </a:t>
            </a:r>
            <a:r>
              <a:rPr lang="ru-RU" dirty="0" smtClean="0"/>
              <a:t>воображения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50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654343" y="5089220"/>
            <a:ext cx="4039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Литературный работник, занимающийся </a:t>
            </a:r>
            <a:r>
              <a:rPr lang="ru-RU" dirty="0" smtClean="0"/>
              <a:t>журналистикой – написанием статей в газетах, журналах.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54343" y="3154716"/>
            <a:ext cx="4039738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Специалист по изучению </a:t>
            </a:r>
            <a:r>
              <a:rPr lang="ru-RU" sz="2000" dirty="0" smtClean="0"/>
              <a:t>фольклора – устного народного творчества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54343" y="1333834"/>
            <a:ext cx="4039738" cy="11079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solidFill>
                  <a:schemeClr val="bg1"/>
                </a:solidFill>
              </a:rPr>
              <a:t>Писатель, пишущий прозой – </a:t>
            </a:r>
            <a:r>
              <a:rPr lang="ru-RU" sz="2200" dirty="0" err="1" smtClean="0">
                <a:solidFill>
                  <a:schemeClr val="bg1"/>
                </a:solidFill>
              </a:rPr>
              <a:t>нестихотворной</a:t>
            </a:r>
            <a:r>
              <a:rPr lang="ru-RU" sz="2200" dirty="0" smtClean="0">
                <a:solidFill>
                  <a:schemeClr val="bg1"/>
                </a:solidFill>
              </a:rPr>
              <a:t> литературой.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7104" y="381000"/>
            <a:ext cx="9603701" cy="601639"/>
          </a:xfrm>
        </p:spPr>
        <p:txBody>
          <a:bodyPr/>
          <a:lstStyle/>
          <a:p>
            <a:r>
              <a:rPr lang="ru-RU" dirty="0" smtClean="0"/>
              <a:t>Знакомство с писателем. Кто же он?</a:t>
            </a:r>
            <a:endParaRPr lang="ru-RU" dirty="0"/>
          </a:p>
        </p:txBody>
      </p:sp>
      <p:pic>
        <p:nvPicPr>
          <p:cNvPr id="2050" name="Picture 2" descr="ÐÐ°ÑÑÐ¸Ð½ÐºÐ¸ Ð¿Ð¾ Ð·Ð°Ð¿ÑÐ¾ÑÑ Ð±Ð°Ð¶Ð¾Ð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4" y="982639"/>
            <a:ext cx="3780431" cy="53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4912281" y="982639"/>
            <a:ext cx="2344916" cy="1637731"/>
            <a:chOff x="4912281" y="982639"/>
            <a:chExt cx="2344916" cy="1637731"/>
          </a:xfrm>
        </p:grpSpPr>
        <p:sp>
          <p:nvSpPr>
            <p:cNvPr id="11" name="Стрелка вправо 10"/>
            <p:cNvSpPr/>
            <p:nvPr/>
          </p:nvSpPr>
          <p:spPr>
            <a:xfrm>
              <a:off x="4912281" y="982639"/>
              <a:ext cx="2344916" cy="163773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12281" y="1458319"/>
              <a:ext cx="1802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800" dirty="0" smtClean="0">
                  <a:solidFill>
                    <a:schemeClr val="bg1"/>
                  </a:solidFill>
                </a:rPr>
                <a:t>Прозаик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912281" y="4732021"/>
            <a:ext cx="2344916" cy="1637731"/>
            <a:chOff x="4912281" y="4732021"/>
            <a:chExt cx="2344916" cy="1637731"/>
          </a:xfrm>
        </p:grpSpPr>
        <p:sp>
          <p:nvSpPr>
            <p:cNvPr id="14" name="Стрелка вправо 13"/>
            <p:cNvSpPr/>
            <p:nvPr/>
          </p:nvSpPr>
          <p:spPr>
            <a:xfrm>
              <a:off x="4912281" y="4732021"/>
              <a:ext cx="2344916" cy="163773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12281" y="5289275"/>
              <a:ext cx="20207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</a:rPr>
                <a:t>Журналист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912281" y="2843683"/>
            <a:ext cx="2344916" cy="1637731"/>
            <a:chOff x="4856440" y="2857330"/>
            <a:chExt cx="2344916" cy="1637731"/>
          </a:xfrm>
        </p:grpSpPr>
        <p:sp>
          <p:nvSpPr>
            <p:cNvPr id="13" name="Стрелка вправо 12"/>
            <p:cNvSpPr/>
            <p:nvPr/>
          </p:nvSpPr>
          <p:spPr>
            <a:xfrm>
              <a:off x="4856440" y="2857330"/>
              <a:ext cx="2344916" cy="163773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12281" y="3394851"/>
              <a:ext cx="2116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dirty="0" smtClean="0">
                  <a:solidFill>
                    <a:schemeClr val="bg1"/>
                  </a:solidFill>
                </a:rPr>
                <a:t>Фольклорист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654343" y="1333834"/>
            <a:ext cx="4039738" cy="11079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solidFill>
                  <a:schemeClr val="bg1"/>
                </a:solidFill>
              </a:rPr>
              <a:t>Чем занимается прозаик? Нажмите, чтобы проверить свою версию.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54343" y="5135386"/>
            <a:ext cx="4039738" cy="11079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solidFill>
                  <a:schemeClr val="bg1"/>
                </a:solidFill>
              </a:rPr>
              <a:t>Чем занимается журналист? Нажмите, чтобы проверить свою версию.</a:t>
            </a:r>
            <a:r>
              <a:rPr lang="ru-RU" sz="2200" dirty="0"/>
              <a:t> 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54343" y="3168364"/>
            <a:ext cx="4039738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Чем занимается фольклорист? Нажмите, чтобы проверить свою версию.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0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5" grpId="0" animBg="1"/>
      <p:bldP spid="4" grpId="0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264" y="381000"/>
            <a:ext cx="11027390" cy="114300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Счастливая судьба Павла Петровича Бажова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248439" y="1828801"/>
            <a:ext cx="5311215" cy="43434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Биографы Павла Петровича </a:t>
            </a:r>
            <a:r>
              <a:rPr lang="ru-RU" dirty="0" smtClean="0"/>
              <a:t>Бажова (1879 – 1950)  говорят, </a:t>
            </a:r>
            <a:r>
              <a:rPr lang="ru-RU" dirty="0"/>
              <a:t>что у этого писателя была счастливая судьба. </a:t>
            </a:r>
            <a:r>
              <a:rPr lang="ru-RU" dirty="0" smtClean="0"/>
              <a:t>Он прожил </a:t>
            </a:r>
            <a:r>
              <a:rPr lang="ru-RU" dirty="0"/>
              <a:t>долгую и умиротворенную жизнь, насыщенную событиями. Все политические перевороты мастер пера воспринимал относительно спокойно и в те смутные времена умудрился добиться признания и славы. На протяжении многих лет Бажов занимался любимым </a:t>
            </a:r>
            <a:r>
              <a:rPr lang="ru-RU" dirty="0" smtClean="0"/>
              <a:t>делом –</a:t>
            </a:r>
            <a:endParaRPr lang="ru-RU" dirty="0"/>
          </a:p>
        </p:txBody>
      </p:sp>
      <p:pic>
        <p:nvPicPr>
          <p:cNvPr id="3074" name="Picture 2" descr="ÐÐ°ÑÑÐ¸Ð½ÐºÐ¸ Ð¿Ð¾ Ð·Ð°Ð¿ÑÐ¾ÑÑ Ð¿.Ð¿. Ð±Ð°Ð¶Ð¾Ð² Ð¿Ð¾ÑÑÑÐµÑ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r="5855"/>
          <a:stretch/>
        </p:blipFill>
        <p:spPr bwMode="auto">
          <a:xfrm>
            <a:off x="682389" y="1789565"/>
            <a:ext cx="5427888" cy="438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6652166" y="5280064"/>
            <a:ext cx="4907488" cy="461665"/>
            <a:chOff x="6556631" y="6180816"/>
            <a:chExt cx="4907488" cy="461665"/>
          </a:xfrm>
        </p:grpSpPr>
        <p:sp>
          <p:nvSpPr>
            <p:cNvPr id="7" name="TextBox 6"/>
            <p:cNvSpPr txBox="1"/>
            <p:nvPr/>
          </p:nvSpPr>
          <p:spPr>
            <a:xfrm>
              <a:off x="6556631" y="6180816"/>
              <a:ext cx="4907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002060"/>
                  </a:solidFill>
                </a:rPr>
                <a:t>старался сделать быль сказкой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Управляющая кнопка: настраиваемая 8">
              <a:hlinkClick r:id="" action="ppaction://hlinkshowjump?jump=nextslide" highlightClick="1"/>
            </p:cNvPr>
            <p:cNvSpPr/>
            <p:nvPr/>
          </p:nvSpPr>
          <p:spPr>
            <a:xfrm>
              <a:off x="6556631" y="6311522"/>
              <a:ext cx="4641358" cy="33095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1613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4149" y="381000"/>
            <a:ext cx="10283701" cy="820003"/>
          </a:xfrm>
        </p:spPr>
        <p:txBody>
          <a:bodyPr/>
          <a:lstStyle/>
          <a:p>
            <a:r>
              <a:rPr lang="ru-RU" dirty="0" smtClean="0"/>
              <a:t>Поразмышляем над словами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012713" y="2309884"/>
            <a:ext cx="4649413" cy="333005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Вы, наверное, слышали такие строчки: «Мы рождены, чтоб сказку сделать былью». Как вы думаете, почему Павел Петрович Бажов стремился к другому – из рассказов людей о том, что «было», сделать волшебное произведение?</a:t>
            </a:r>
            <a:endParaRPr lang="ru-RU" dirty="0"/>
          </a:p>
        </p:txBody>
      </p:sp>
      <p:pic>
        <p:nvPicPr>
          <p:cNvPr id="4098" name="Picture 2" descr="ÐÐ°ÑÑÐ¸Ð½ÐºÐ¸ Ð¿Ð¾ Ð·Ð°Ð¿ÑÐ¾ÑÑ Ð¸Ð»Ð»ÑÑÑÑÐ°ÑÐ¸Ð¸ Ðº ÑÐºÐ°Ð·Ð°Ð¼ Ð±Ð°Ð¶Ð¾Ð²Ð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6" y="1828800"/>
            <a:ext cx="6438334" cy="429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84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176284"/>
            <a:ext cx="9603701" cy="72446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Кто же они – герои сказов Бажова?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8439" y="1625222"/>
            <a:ext cx="5038260" cy="454697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Хозяйка Медной горы </a:t>
            </a:r>
            <a:r>
              <a:rPr lang="ru-RU" dirty="0" smtClean="0"/>
              <a:t>– хранительница </a:t>
            </a:r>
            <a:r>
              <a:rPr lang="ru-RU" dirty="0"/>
              <a:t>драгоценных пород и камней, иногда предстаёт перед людьми в виде прекрасной женщины, а порой — в виде </a:t>
            </a:r>
            <a:r>
              <a:rPr lang="ru-RU" dirty="0" smtClean="0"/>
              <a:t>ящерицы в короне. </a:t>
            </a:r>
          </a:p>
          <a:p>
            <a:pPr marL="0" indent="0" algn="just">
              <a:buNone/>
            </a:pPr>
            <a:r>
              <a:rPr lang="ru-RU" dirty="0" smtClean="0"/>
              <a:t>Бажов так описывал Хозяйку Медной горы: «Девка </a:t>
            </a:r>
            <a:r>
              <a:rPr lang="ru-RU" dirty="0"/>
              <a:t>небольшого росту… Из себя ладная…Коса </a:t>
            </a:r>
            <a:r>
              <a:rPr lang="ru-RU" dirty="0" err="1"/>
              <a:t>ссиза</a:t>
            </a:r>
            <a:r>
              <a:rPr lang="ru-RU" dirty="0"/>
              <a:t>-черная и не как у наших девок болтается, а ровно как прилипла к спине. На конце ленты не то красные, не то зеленые. Сквозь </a:t>
            </a:r>
            <a:r>
              <a:rPr lang="ru-RU" dirty="0" err="1"/>
              <a:t>светеют</a:t>
            </a:r>
            <a:r>
              <a:rPr lang="ru-RU" dirty="0"/>
              <a:t> тонко этак позванивают, будто листовая </a:t>
            </a:r>
            <a:r>
              <a:rPr lang="ru-RU" dirty="0" smtClean="0"/>
              <a:t>медь»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41709" y="900753"/>
            <a:ext cx="9603701" cy="56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Мифологические персонажи</a:t>
            </a:r>
            <a:endParaRPr lang="ru-RU" dirty="0"/>
          </a:p>
        </p:txBody>
      </p:sp>
      <p:pic>
        <p:nvPicPr>
          <p:cNvPr id="5122" name="Picture 2" descr="ÐÐ°ÑÑÐ¸Ð½ÐºÐ¸ Ð¿Ð¾ Ð·Ð°Ð¿ÑÐ¾ÑÑ ÑÐ¾Ð·ÑÐ¹ÐºÐ° Ð¼ÐµÐ´Ð½Ð¾Ð¹ Ð³Ð¾ÑÑ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9"/>
          <a:stretch/>
        </p:blipFill>
        <p:spPr bwMode="auto">
          <a:xfrm>
            <a:off x="235661" y="1625222"/>
            <a:ext cx="5851240" cy="456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справка 9">
            <a:hlinkClick r:id="" action="ppaction://hlinkshowjump?jump=nextslide" highlightClick="1"/>
          </p:cNvPr>
          <p:cNvSpPr/>
          <p:nvPr/>
        </p:nvSpPr>
        <p:spPr>
          <a:xfrm>
            <a:off x="11286699" y="5503461"/>
            <a:ext cx="809767" cy="668740"/>
          </a:xfrm>
          <a:prstGeom prst="actionButtonHelp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81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6" y="148987"/>
            <a:ext cx="11423176" cy="1052015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Соберите в шкатулку детали, составляющие образ Хозяйки Медной горы</a:t>
            </a:r>
            <a:endParaRPr lang="ru-RU" dirty="0"/>
          </a:p>
        </p:txBody>
      </p: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r="16660" b="3648"/>
          <a:stretch/>
        </p:blipFill>
        <p:spPr bwMode="auto">
          <a:xfrm>
            <a:off x="450376" y="1310184"/>
            <a:ext cx="6196083" cy="54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56144" y="1760560"/>
            <a:ext cx="173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малахит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1279" y="2846082"/>
            <a:ext cx="173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железо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58065" y="5273519"/>
            <a:ext cx="197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ящерица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19231" y="1219171"/>
            <a:ext cx="173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береза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8169" y="3531494"/>
            <a:ext cx="173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серебро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555" y="4438490"/>
            <a:ext cx="2784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Каменный цветок</a:t>
            </a:r>
            <a:endParaRPr lang="ru-RU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0569" y="5262402"/>
            <a:ext cx="1878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ромашки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78621" y="3781128"/>
            <a:ext cx="173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корона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78036" y="2104638"/>
            <a:ext cx="2893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Зеленые глаза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826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638 0.00116 -0.01276 0.00208 -0.01914 0.00393 C -0.02461 0.00555 -0.0276 0.00856 -0.03255 0.0118 C -0.03359 0.0125 -0.03476 0.01296 -0.03593 0.01389 C -0.04231 0.01967 -0.0358 0.01643 -0.04375 0.02176 C -0.04518 0.02268 -0.04674 0.02291 -0.04817 0.02384 C -0.04935 0.0243 -0.05039 0.02523 -0.05156 0.02569 C -0.0608 0.02986 -0.05351 0.02569 -0.06159 0.02986 C -0.07044 0.03426 -0.05846 0.0287 -0.0694 0.03565 C -0.07395 0.03866 -0.07734 0.03958 -0.08177 0.04166 C -0.08437 0.04305 -0.08698 0.04467 -0.08958 0.0456 C -0.09179 0.04653 -0.09414 0.04699 -0.09635 0.04768 C -0.09817 0.04838 -0.1 0.04907 -0.10195 0.04977 C -0.10338 0.05092 -0.10481 0.05301 -0.10638 0.0537 C -0.10924 0.05486 -0.11237 0.05486 -0.11536 0.05555 C -0.12057 0.05694 -0.12578 0.05787 -0.13099 0.05972 C -0.13255 0.06018 -0.13932 0.0625 -0.14101 0.06366 C -0.14257 0.06458 -0.14401 0.06643 -0.14557 0.06759 C -0.14778 0.06921 -0.15 0.07014 -0.15221 0.07153 C -0.1582 0.08217 -0.15364 0.07616 -0.16575 0.08148 C -0.17174 0.08426 -0.16653 0.08287 -0.17356 0.0875 C -0.17604 0.08912 -0.17877 0.08981 -0.18138 0.09143 C -0.18372 0.09305 -0.18567 0.09606 -0.18802 0.09745 C -0.19062 0.09884 -0.19336 0.09861 -0.19596 0.09954 C -0.21289 0.10555 -0.19804 0.10069 -0.21041 0.10741 C -0.21341 0.10903 -0.2164 0.10995 -0.2194 0.11134 C -0.22096 0.11204 -0.22252 0.11204 -0.22382 0.11342 C -0.22539 0.11481 -0.22682 0.11643 -0.22838 0.11736 C -0.23919 0.12384 -0.22851 0.11319 -0.24297 0.12338 C -0.24583 0.12546 -0.24882 0.12778 -0.25182 0.1294 C -0.25338 0.13009 -0.25481 0.13055 -0.25638 0.13125 C -0.26601 0.14421 -0.25481 0.13102 -0.27317 0.1412 C -0.27526 0.14236 -0.27669 0.1456 -0.27877 0.14722 C -0.29075 0.15694 -0.2806 0.14699 -0.28997 0.15324 C -0.30039 0.16018 -0.2875 0.15509 -0.30117 0.15926 C -0.30338 0.16041 -0.30573 0.16134 -0.30781 0.16319 C -0.3095 0.16458 -0.31054 0.16805 -0.31224 0.16921 C -0.31666 0.17199 -0.32135 0.17245 -0.32578 0.175 C -0.32799 0.17639 -0.3302 0.17801 -0.33242 0.17916 C -0.33685 0.18125 -0.34583 0.18495 -0.34583 0.18495 C -0.35221 0.19259 -0.34791 0.18819 -0.35924 0.19491 L -0.35924 0.19491 C -0.3608 0.19629 -0.36224 0.19791 -0.3638 0.19907 C -0.36601 0.20069 -0.3694 0.20185 -0.37161 0.20301 C -0.38229 0.22199 -0.36315 0.18912 -0.38398 0.2169 C -0.38659 0.2206 -0.39088 0.22662 -0.39401 0.22893 C -0.4039 0.23588 -0.39531 0.225 -0.4052 0.23472 C -0.40937 0.23912 -0.41315 0.24491 -0.41744 0.24884 C -0.41901 0.25 -0.42044 0.25162 -0.422 0.25278 C -0.42382 0.25416 -0.42578 0.25509 -0.4276 0.25671 C -0.42916 0.25833 -0.43047 0.26088 -0.43203 0.26273 C -0.4414 0.27315 -0.43229 0.2618 -0.43984 0.26875 C -0.44114 0.26967 -0.44218 0.27106 -0.44323 0.27268 C -0.4457 0.27639 -0.44726 0.27963 -0.44882 0.28449 C -0.44961 0.28727 -0.45026 0.29004 -0.45104 0.29259 C -0.45169 0.29467 -0.4526 0.29653 -0.45325 0.29861 C -0.45468 0.30301 -0.45599 0.30741 -0.45664 0.3125 C -0.45677 0.31319 -0.45664 0.31389 -0.45664 0.31458 " pathEditMode="relative" ptsTypes="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09 0.02129 L -0.12109 0.02129 C -0.12435 0.02245 -0.12786 0.02315 -0.13112 0.02523 C -0.13242 0.02592 -0.13333 0.02778 -0.1345 0.02916 C -0.13594 0.03102 -0.1375 0.03287 -0.13893 0.03518 C -0.1401 0.03703 -0.14101 0.03935 -0.14232 0.04097 C -0.14713 0.04745 -0.14726 0.04676 -0.15234 0.04907 C -0.15351 0.05092 -0.15443 0.05347 -0.15573 0.05509 C -0.17239 0.07315 -0.16211 0.05856 -0.17031 0.06898 C -0.17226 0.07153 -0.17578 0.07662 -0.17812 0.07893 C -0.18034 0.08102 -0.18268 0.08264 -0.18489 0.08472 C -0.18607 0.08588 -0.18698 0.08773 -0.18815 0.08889 C -0.19193 0.09236 -0.19609 0.09421 -0.19935 0.09884 C -0.20091 0.10069 -0.20221 0.10347 -0.20391 0.10463 C -0.21536 0.11389 -0.20469 0.10139 -0.21276 0.10879 C -0.21471 0.11041 -0.21654 0.11296 -0.21836 0.11458 C -0.22018 0.1162 -0.22213 0.11736 -0.22396 0.11875 C -0.22995 0.12245 -0.22982 0.12222 -0.23516 0.12453 C -0.23711 0.12662 -0.23893 0.1287 -0.24075 0.13055 C -0.24297 0.13264 -0.24531 0.13426 -0.24752 0.13657 C -0.25872 0.14861 -0.24401 0.13657 -0.25872 0.14838 C -0.26237 0.15139 -0.26732 0.1544 -0.27109 0.15648 C -0.27357 0.15787 -0.27617 0.15926 -0.27891 0.16041 C -0.28073 0.16134 -0.28255 0.1618 -0.2845 0.1625 C -0.30091 0.17708 -0.28255 0.16111 -0.29674 0.17245 C -0.29831 0.17361 -0.29974 0.17523 -0.3013 0.17639 C -0.30338 0.17778 -0.30573 0.1787 -0.30794 0.18032 C -0.31029 0.18194 -0.31237 0.18449 -0.31471 0.18634 C -0.31693 0.18796 -0.31914 0.18889 -0.32135 0.19028 C -0.32513 0.19282 -0.32864 0.19653 -0.33255 0.19815 C -0.33411 0.19884 -0.33568 0.1993 -0.33711 0.20023 C -0.33893 0.20139 -0.34075 0.20324 -0.34271 0.20416 C -0.34492 0.20532 -0.34713 0.20555 -0.34935 0.20625 C -0.35013 0.20671 -0.35664 0.21157 -0.35833 0.21203 C -0.36094 0.21296 -0.36354 0.21342 -0.36614 0.21412 C -0.37383 0.21875 -0.36445 0.21296 -0.37513 0.22014 C -0.3763 0.22083 -0.37734 0.22176 -0.37851 0.22199 C -0.38112 0.22291 -0.38372 0.22338 -0.38633 0.22407 C -0.38815 0.22453 -0.3901 0.22546 -0.39193 0.22615 C -0.3931 0.22801 -0.39388 0.23102 -0.39531 0.23194 C -0.39779 0.23379 -0.40052 0.23333 -0.40312 0.23403 C -0.40742 0.23518 -0.40911 0.23611 -0.41315 0.23796 C -0.41927 0.24537 -0.41406 0.24028 -0.42435 0.24398 C -0.42552 0.24444 -0.42656 0.24537 -0.42773 0.24606 C -0.43073 0.24745 -0.43372 0.24884 -0.43672 0.25 L -0.44896 0.25393 C -0.45052 0.2544 -0.45195 0.25532 -0.45351 0.25578 C -0.45716 0.2574 -0.46471 0.25995 -0.46471 0.25995 C -0.47409 0.26828 -0.46367 0.25995 -0.47591 0.26574 C -0.47786 0.2669 -0.47956 0.26875 -0.48151 0.2699 C -0.48294 0.2706 -0.4845 0.27106 -0.48594 0.27176 C -0.48711 0.27245 -0.48815 0.27338 -0.48932 0.27384 C -0.49114 0.27453 -0.4931 0.275 -0.49492 0.27569 C -0.49713 0.27685 -0.49935 0.2787 -0.50169 0.27986 C -0.50312 0.28032 -0.50469 0.28102 -0.50612 0.28171 C -0.50833 0.28287 -0.51055 0.28495 -0.51289 0.28565 C -0.51575 0.2868 -0.51875 0.28703 -0.52174 0.28773 C -0.53932 0.29213 -0.51497 0.28703 -0.53854 0.29166 C -0.57318 0.31227 -0.53789 0.2919 -0.64049 0.2956 C -0.70091 0.29791 -0.63581 0.29768 -0.65612 0.29768 " pathEditMode="relative" ptsTypes="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6.2963E-6 L -4.16667E-6 6.2963E-6 C -0.02643 -0.00856 -0.01094 -0.00416 -0.05716 -0.01203 C -0.09453 -0.01851 -0.0832 -0.01574 -0.13216 -0.02013 C -0.13815 -0.0206 -0.14401 -0.02199 -0.15 -0.02199 L -0.44323 -0.02407 C -0.50898 -0.03472 -0.46198 -0.02777 -0.61901 -0.02407 C -0.62018 -0.02407 -0.62226 -0.02199 -0.62226 -0.02199 " pathEditMode="relative" ptsTypes="AAAAAA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32 0.00231 L -0.11432 0.00231 C -0.13867 0.00417 -0.16341 -0.00023 -0.18711 0.0081 C -0.18906 0.0088 -0.19089 0.00949 -0.19271 0.01018 C -0.19714 0.0118 -0.19818 0.01296 -0.20287 0.01412 C -0.20625 0.01505 -0.20951 0.01551 -0.21289 0.0162 C -0.23073 0.02407 -0.21485 0.01782 -0.24427 0.02407 C -0.24623 0.02454 -0.24805 0.02546 -0.24987 0.02592 C -0.25365 0.02708 -0.26458 0.02963 -0.26784 0.03009 C -0.27865 0.03102 -0.28945 0.03125 -0.30026 0.03194 C -0.31263 0.03518 -0.30547 0.0331 -0.32149 0.03796 L -0.32826 0.03981 C -0.33047 0.04051 -0.33268 0.04143 -0.33503 0.0419 L -0.34727 0.04398 C -0.34883 0.04444 -0.35026 0.04537 -0.35182 0.04583 C -0.38255 0.05671 -0.43255 0.0463 -0.44922 0.04583 C -0.45143 0.04444 -0.45352 0.04259 -0.45586 0.0419 C -0.48047 0.03403 -0.46836 0.0419 -0.49505 0.03403 C -0.4974 0.03333 -0.49961 0.03287 -0.50182 0.03194 C -0.50339 0.03148 -0.50482 0.03032 -0.50625 0.03009 C -0.50964 0.02917 -0.51302 0.0287 -0.51641 0.02801 C -0.51823 0.02662 -0.52005 0.025 -0.52201 0.02407 C -0.52656 0.02176 -0.52735 0.02199 -0.53086 0.02199 " pathEditMode="relative" ptsTypes="AAAAAAAAAAAAAAAAAAAAA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16 -0.03472 L -0.08516 -0.03472 C -0.08854 -0.0375 -0.09193 -0.0405 -0.09532 -0.04282 C -0.09675 -0.04375 -0.09831 -0.04421 -0.09974 -0.0449 C -0.11563 -0.05092 -0.1099 -0.04861 -0.12995 -0.05069 C -0.14571 -0.05625 -0.1375 -0.0537 -0.15456 -0.05879 C -0.1569 -0.05949 -0.15912 -0.05972 -0.16133 -0.06064 C -0.16433 -0.06203 -0.16732 -0.06319 -0.17032 -0.06481 C -0.1849 -0.07268 -0.16328 -0.06666 -0.19154 -0.07662 C -0.22526 -0.08865 -0.18321 -0.07338 -0.21172 -0.08472 C -0.21537 -0.08611 -0.21914 -0.0875 -0.22292 -0.08865 C -0.23164 -0.0912 -0.23308 -0.08958 -0.24193 -0.09467 C -0.24571 -0.09675 -0.24935 -0.10023 -0.25313 -0.10254 C -0.25599 -0.10439 -0.25912 -0.10509 -0.26211 -0.10648 C -0.26953 -0.11041 -0.27696 -0.11504 -0.28451 -0.11851 C -0.2905 -0.12106 -0.29636 -0.12407 -0.30235 -0.12638 C -0.30573 -0.12777 -0.30912 -0.12893 -0.3125 -0.13032 C -0.31511 -0.13171 -0.31771 -0.1331 -0.32032 -0.13449 C -0.3263 -0.13726 -0.33229 -0.13935 -0.33815 -0.14236 C -0.34193 -0.14444 -0.34558 -0.14652 -0.34935 -0.14838 C -0.36185 -0.15439 -0.35586 -0.15023 -0.36953 -0.15833 C -0.37253 -0.16018 -0.37539 -0.16296 -0.37852 -0.16435 C -0.38138 -0.1655 -0.38451 -0.16527 -0.3875 -0.1662 C -0.39089 -0.16736 -0.39414 -0.16875 -0.39753 -0.17037 C -0.40013 -0.17152 -0.40274 -0.17268 -0.40534 -0.1743 C -0.42136 -0.18379 -0.39935 -0.17245 -0.41771 -0.18217 C -0.42552 -0.18634 -0.43334 -0.19027 -0.44115 -0.19421 C -0.44375 -0.1956 -0.44649 -0.19652 -0.44896 -0.19814 C -0.45352 -0.20069 -0.45782 -0.20486 -0.4625 -0.20601 C -0.48802 -0.21273 -0.45625 -0.20416 -0.47591 -0.21018 C -0.48073 -0.21157 -0.48555 -0.21273 -0.4905 -0.21412 C -0.49154 -0.21481 -0.49258 -0.2155 -0.49375 -0.21597 C -0.49558 -0.21689 -0.49753 -0.21689 -0.49935 -0.21805 C -0.50091 -0.21898 -0.50235 -0.22106 -0.50391 -0.22199 C -0.50573 -0.22314 -0.50755 -0.22338 -0.50951 -0.22407 C -0.51094 -0.22453 -0.51237 -0.22569 -0.51394 -0.22592 C -0.51914 -0.22708 -0.52435 -0.22731 -0.52956 -0.228 C -0.54063 -0.23287 -0.52761 -0.22754 -0.54974 -0.23194 C -0.5513 -0.2324 -0.55274 -0.23356 -0.5543 -0.23402 C -0.55873 -0.23541 -0.56315 -0.2368 -0.56771 -0.23796 C -0.57032 -0.23865 -0.57292 -0.23912 -0.57552 -0.24004 C -0.59037 -0.24467 -0.56198 -0.23865 -0.59115 -0.24398 C -0.60222 -0.24884 -0.58776 -0.24282 -0.60912 -0.24791 C -0.61029 -0.24814 -0.61133 -0.24953 -0.6125 -0.25 C -0.61472 -0.25092 -0.61693 -0.25138 -0.61914 -0.25185 C -0.62357 -0.25277 -0.62813 -0.25324 -0.63255 -0.25393 C -0.63451 -0.25463 -0.63633 -0.25509 -0.63815 -0.25601 C -0.6405 -0.25694 -0.64258 -0.25925 -0.64492 -0.25995 C -0.65078 -0.26134 -0.6569 -0.26111 -0.66276 -0.2618 C -0.67461 -0.26898 -0.66498 -0.26388 -0.69297 -0.26388 " pathEditMode="relative" ptsTypes="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176284"/>
            <a:ext cx="9603701" cy="72446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Кто же они – герои сказов Бажова?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8881" y="1625222"/>
            <a:ext cx="5178133" cy="4748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Бабка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Синюшка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dirty="0" smtClean="0"/>
              <a:t>персонаж</a:t>
            </a:r>
            <a:r>
              <a:rPr lang="ru-RU" dirty="0"/>
              <a:t>, родственный </a:t>
            </a:r>
            <a:r>
              <a:rPr lang="ru-RU" dirty="0" smtClean="0">
                <a:solidFill>
                  <a:schemeClr val="bg1"/>
                </a:solidFill>
              </a:rPr>
              <a:t>Бабе Яге, олицетворение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smtClean="0">
                <a:solidFill>
                  <a:schemeClr val="bg1"/>
                </a:solidFill>
              </a:rPr>
              <a:t>болотного газа, </a:t>
            </a:r>
            <a:r>
              <a:rPr lang="ru-RU" dirty="0">
                <a:solidFill>
                  <a:schemeClr val="bg1"/>
                </a:solidFill>
              </a:rPr>
              <a:t>который на Урале и называли «</a:t>
            </a:r>
            <a:r>
              <a:rPr lang="ru-RU" dirty="0" err="1">
                <a:solidFill>
                  <a:schemeClr val="bg1"/>
                </a:solidFill>
              </a:rPr>
              <a:t>синюшкой</a:t>
            </a:r>
            <a:r>
              <a:rPr lang="ru-RU" dirty="0">
                <a:solidFill>
                  <a:schemeClr val="bg1"/>
                </a:solidFill>
              </a:rPr>
              <a:t>». «Сживи </a:t>
            </a:r>
            <a:r>
              <a:rPr lang="ru-RU" dirty="0" err="1">
                <a:solidFill>
                  <a:schemeClr val="bg1"/>
                </a:solidFill>
              </a:rPr>
              <a:t>Синюшку</a:t>
            </a:r>
            <a:r>
              <a:rPr lang="ru-RU" dirty="0">
                <a:solidFill>
                  <a:schemeClr val="bg1"/>
                </a:solidFill>
              </a:rPr>
              <a:t> с места, и откроется полный колодец золота да дорогих каменьев». Перед «гораздыми да удалыми» бабка </a:t>
            </a:r>
            <a:r>
              <a:rPr lang="ru-RU" dirty="0" err="1">
                <a:solidFill>
                  <a:schemeClr val="bg1"/>
                </a:solidFill>
              </a:rPr>
              <a:t>Синюшка</a:t>
            </a:r>
            <a:r>
              <a:rPr lang="ru-RU" dirty="0">
                <a:solidFill>
                  <a:schemeClr val="bg1"/>
                </a:solidFill>
              </a:rPr>
              <a:t> «красной девкой оборачивается»: именно такой её видит Илья — герой сказа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dirty="0" err="1" smtClean="0">
                <a:solidFill>
                  <a:schemeClr val="bg1"/>
                </a:solidFill>
              </a:rPr>
              <a:t>Синюшкин</a:t>
            </a:r>
            <a:r>
              <a:rPr lang="ru-RU" dirty="0" smtClean="0">
                <a:solidFill>
                  <a:schemeClr val="bg1"/>
                </a:solidFill>
              </a:rPr>
              <a:t> колодец»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41709" y="900753"/>
            <a:ext cx="9603701" cy="56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Мифологические персонажи</a:t>
            </a:r>
            <a:endParaRPr lang="ru-RU" dirty="0"/>
          </a:p>
        </p:txBody>
      </p:sp>
      <p:sp>
        <p:nvSpPr>
          <p:cNvPr id="10" name="Управляющая кнопка: справка 9">
            <a:hlinkClick r:id="" action="ppaction://hlinkshowjump?jump=nextslide" highlightClick="1"/>
          </p:cNvPr>
          <p:cNvSpPr/>
          <p:nvPr/>
        </p:nvSpPr>
        <p:spPr>
          <a:xfrm>
            <a:off x="11286699" y="5503461"/>
            <a:ext cx="809767" cy="668740"/>
          </a:xfrm>
          <a:prstGeom prst="actionButtonHel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84" name="Picture 16" descr="ÐÐ¾ÑÐ¾Ð¶ÐµÐµ Ð¸Ð·Ð¾Ð±ÑÐ°Ð¶ÐµÐ½Ð¸Ðµ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 b="12032"/>
          <a:stretch/>
        </p:blipFill>
        <p:spPr bwMode="auto">
          <a:xfrm>
            <a:off x="770904" y="1569493"/>
            <a:ext cx="4319711" cy="50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4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522" y="246798"/>
            <a:ext cx="9603701" cy="669878"/>
          </a:xfrm>
        </p:spPr>
        <p:txBody>
          <a:bodyPr/>
          <a:lstStyle/>
          <a:p>
            <a:pPr algn="just"/>
            <a:r>
              <a:rPr lang="ru-RU" dirty="0" smtClean="0"/>
              <a:t>Как связаны литература и…химия?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09684" y="1947080"/>
            <a:ext cx="5233876" cy="474032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900" dirty="0"/>
              <a:t>Хотел на ноги подняться, а не может. Отполз все ж таки сажени две ко </a:t>
            </a:r>
            <a:r>
              <a:rPr lang="ru-RU" sz="1900" dirty="0" err="1"/>
              <a:t>взгорочку</a:t>
            </a:r>
            <a:r>
              <a:rPr lang="ru-RU" sz="1900" dirty="0"/>
              <a:t>, шапку под голову да и растянулся. Глядит, </a:t>
            </a:r>
            <a:r>
              <a:rPr lang="ru-RU" sz="1900" dirty="0" smtClean="0"/>
              <a:t>- а </a:t>
            </a:r>
            <a:r>
              <a:rPr lang="ru-RU" sz="1900" dirty="0"/>
              <a:t>из того водяного окошка старушонка вышла. Ростом не больше трех четвертей. Платьишко на ней синее, платок на голове синий и сама вся </a:t>
            </a:r>
            <a:r>
              <a:rPr lang="ru-RU" sz="1900" dirty="0" err="1"/>
              <a:t>синехонька</a:t>
            </a:r>
            <a:r>
              <a:rPr lang="ru-RU" sz="1900" dirty="0"/>
              <a:t>, да такая тощая, что вот подует </a:t>
            </a:r>
            <a:r>
              <a:rPr lang="ru-RU" sz="1900" dirty="0" smtClean="0"/>
              <a:t>ветерок – и </a:t>
            </a:r>
            <a:r>
              <a:rPr lang="ru-RU" sz="1900" dirty="0"/>
              <a:t>разнесет </a:t>
            </a:r>
            <a:r>
              <a:rPr lang="ru-RU" sz="1900" dirty="0" smtClean="0"/>
              <a:t>старушонку.</a:t>
            </a:r>
          </a:p>
          <a:p>
            <a:pPr marL="0" indent="0" algn="just">
              <a:buNone/>
            </a:pPr>
            <a:r>
              <a:rPr lang="ru-RU" sz="1900" dirty="0" smtClean="0"/>
              <a:t>Уставилась </a:t>
            </a:r>
            <a:r>
              <a:rPr lang="ru-RU" sz="1900" dirty="0"/>
              <a:t>старушонка на парня и руки к нему протянула, а руки все растут да растут. Того и гляди, до головы парню дотянутся. Руки ровно жиденькие, как туман синий, силы в них не видно, и когтей нет, а страшно. Хотел Илья подальше отползти, да силы вовсе не стало.</a:t>
            </a:r>
          </a:p>
          <a:p>
            <a:pPr marL="0" indent="0">
              <a:buNone/>
            </a:pPr>
            <a:endParaRPr lang="ru-RU" sz="19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709684" y="1050878"/>
            <a:ext cx="10795379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Сравните описание бабки </a:t>
            </a:r>
            <a:r>
              <a:rPr lang="ru-RU" dirty="0" err="1" smtClean="0"/>
              <a:t>Синюшки</a:t>
            </a:r>
            <a:r>
              <a:rPr lang="ru-RU" dirty="0" smtClean="0"/>
              <a:t> из сказа и описание болотного газа, олицетворением которого она является. Как в художественном описании Бажов передал признаки болотного газа?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6855649" y="1947079"/>
            <a:ext cx="4649414" cy="474032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Болотный </a:t>
            </a:r>
            <a:r>
              <a:rPr lang="ru-RU" dirty="0" smtClean="0">
                <a:solidFill>
                  <a:schemeClr val="bg1"/>
                </a:solidFill>
              </a:rPr>
              <a:t>газ – бесцветный</a:t>
            </a:r>
            <a:r>
              <a:rPr lang="ru-RU" dirty="0">
                <a:solidFill>
                  <a:schemeClr val="bg1"/>
                </a:solidFill>
              </a:rPr>
              <a:t> газ со слабым, но неприятным запахом, основной </a:t>
            </a:r>
            <a:r>
              <a:rPr lang="ru-RU" dirty="0" smtClean="0">
                <a:solidFill>
                  <a:schemeClr val="bg1"/>
                </a:solidFill>
              </a:rPr>
              <a:t>компонент – метан</a:t>
            </a:r>
            <a:r>
              <a:rPr lang="ru-RU" dirty="0">
                <a:solidFill>
                  <a:schemeClr val="bg1"/>
                </a:solidFill>
              </a:rPr>
              <a:t>. Образуется в природе при разложении органических веществ без доступа воздуха. </a:t>
            </a:r>
            <a:r>
              <a:rPr lang="ru-RU" dirty="0" smtClean="0">
                <a:solidFill>
                  <a:schemeClr val="bg1"/>
                </a:solidFill>
              </a:rPr>
              <a:t>Отравление </a:t>
            </a:r>
            <a:r>
              <a:rPr lang="ru-RU" dirty="0">
                <a:solidFill>
                  <a:schemeClr val="bg1"/>
                </a:solidFill>
              </a:rPr>
              <a:t>болотным газом нередко приводит к </a:t>
            </a:r>
            <a:r>
              <a:rPr lang="ru-RU" dirty="0" smtClean="0">
                <a:solidFill>
                  <a:schemeClr val="bg1"/>
                </a:solidFill>
              </a:rPr>
              <a:t>смертельным исходам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8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150" y="176284"/>
            <a:ext cx="9603701" cy="72446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Кто же они – герои сказов Бажова?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53724" y="1624789"/>
            <a:ext cx="5144128" cy="490536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Огневушка-поскакушка</a:t>
            </a:r>
            <a:r>
              <a:rPr lang="ru-RU" dirty="0" smtClean="0"/>
              <a:t> – волшебное существо, которое служило верной приметой на золото для старателей. Бажов описал ее так: «Девчоночка махонька. Вроде </a:t>
            </a:r>
            <a:r>
              <a:rPr lang="ru-RU" dirty="0" err="1" smtClean="0"/>
              <a:t>кукленки</a:t>
            </a:r>
            <a:r>
              <a:rPr lang="ru-RU" dirty="0" smtClean="0"/>
              <a:t>, а живая. Волосенки рыженькие, сарафанчик голубенький и в руке платочек, тоже </a:t>
            </a:r>
            <a:r>
              <a:rPr lang="ru-RU" dirty="0" err="1" smtClean="0"/>
              <a:t>сголуба</a:t>
            </a:r>
            <a:r>
              <a:rPr lang="ru-RU" dirty="0" smtClean="0"/>
              <a:t>».</a:t>
            </a:r>
          </a:p>
          <a:p>
            <a:pPr marL="0" indent="0" algn="just">
              <a:buNone/>
            </a:pPr>
            <a:r>
              <a:rPr lang="ru-RU" dirty="0" err="1"/>
              <a:t>Огневушки</a:t>
            </a:r>
            <a:r>
              <a:rPr lang="ru-RU" dirty="0"/>
              <a:t> видят «сквозь землю»: руды, клады, самоцветы, жилы водяные. За их шутками и прибаутками спрятана древняя мудрость, которой они делятся только с тем, кто этого заслуживает, кто умеет правильно слушать и задавать вопросы.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41709" y="900753"/>
            <a:ext cx="9603701" cy="56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Мифологические персонажи</a:t>
            </a:r>
            <a:endParaRPr lang="ru-RU" dirty="0"/>
          </a:p>
        </p:txBody>
      </p:sp>
      <p:sp>
        <p:nvSpPr>
          <p:cNvPr id="10" name="Управляющая кнопка: справка 9">
            <a:hlinkClick r:id="" action="ppaction://hlinkshowjump?jump=nextslide" highlightClick="1"/>
          </p:cNvPr>
          <p:cNvSpPr/>
          <p:nvPr/>
        </p:nvSpPr>
        <p:spPr>
          <a:xfrm>
            <a:off x="11286699" y="5503461"/>
            <a:ext cx="809767" cy="668740"/>
          </a:xfrm>
          <a:prstGeom prst="actionButtonHelp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ÐÐ¾ÑÐ¾Ð¶ÐµÐµ Ð¸Ð·Ð¾Ð±ÑÐ°Ð¶ÐµÐ½Ð¸Ðµ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r="18931"/>
          <a:stretch/>
        </p:blipFill>
        <p:spPr bwMode="auto">
          <a:xfrm>
            <a:off x="351489" y="1467703"/>
            <a:ext cx="5207812" cy="50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74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аркет" id="{8D236768-AEC3-4913-ADA4-D0381CFF7897}" vid="{BDF2805B-4579-4AAA-8A8B-25BB5403C6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паркет</Template>
  <TotalTime>237</TotalTime>
  <Words>845</Words>
  <Application>Microsoft Office PowerPoint</Application>
  <PresentationFormat>Широкоэкранный</PresentationFormat>
  <Paragraphs>63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Century</vt:lpstr>
      <vt:lpstr>паркет</vt:lpstr>
      <vt:lpstr>Малахитовая шкатулка  Павла Петровича Бажова</vt:lpstr>
      <vt:lpstr>Знакомство с писателем. Кто же он?</vt:lpstr>
      <vt:lpstr>Счастливая судьба Павла Петровича Бажова</vt:lpstr>
      <vt:lpstr>Поразмышляем над словами</vt:lpstr>
      <vt:lpstr>Кто же они – герои сказов Бажова?</vt:lpstr>
      <vt:lpstr>Соберите в шкатулку детали, составляющие образ Хозяйки Медной горы</vt:lpstr>
      <vt:lpstr>Кто же они – герои сказов Бажова?</vt:lpstr>
      <vt:lpstr>Как связаны литература и…химия?</vt:lpstr>
      <vt:lpstr>Кто же они – герои сказов Бажова?</vt:lpstr>
      <vt:lpstr>Определите правильные характеристики, связывающие золото и огонь в образе Огневушки-поскакушки</vt:lpstr>
      <vt:lpstr>Кто же они – герои сказов Бажова?</vt:lpstr>
      <vt:lpstr>Работа с мультфильмом</vt:lpstr>
      <vt:lpstr>Обмен мнениями</vt:lpstr>
      <vt:lpstr>Послесловие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Малахитовая шкатулка П.П. Бажова</dc:title>
  <dc:creator>Anastassiya Vassilevskaya</dc:creator>
  <cp:lastModifiedBy>Anastassiya Vassilevskaya</cp:lastModifiedBy>
  <cp:revision>31</cp:revision>
  <dcterms:created xsi:type="dcterms:W3CDTF">2018-11-14T14:29:43Z</dcterms:created>
  <dcterms:modified xsi:type="dcterms:W3CDTF">2018-11-14T18:26:43Z</dcterms:modified>
</cp:coreProperties>
</file>